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74F"/>
    <a:srgbClr val="80A733"/>
    <a:srgbClr val="FE7900"/>
    <a:srgbClr val="A457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1662" y="-234"/>
      </p:cViewPr>
      <p:guideLst>
        <p:guide orient="horz" pos="455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D74C-9E9B-4780-B7EA-4582E82C9F2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:\MSR\Многодет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48460"/>
            <a:ext cx="10693400" cy="77097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8411" y="2780499"/>
            <a:ext cx="653657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200" b="1" dirty="0" smtClean="0">
                <a:solidFill>
                  <a:srgbClr val="AB7017"/>
                </a:solidFill>
                <a:latin typeface="Arial Narrow" pitchFamily="34" charset="0"/>
              </a:rPr>
              <a:t>МЕРЫ СОЦИАЛЬНОЙ ПОДДЕРЖКИ МНОГОДЕТНЫХ СЕМЕЙ</a:t>
            </a:r>
            <a:endParaRPr lang="ru-RU" sz="3200" b="1" dirty="0">
              <a:solidFill>
                <a:srgbClr val="AB7017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775" y="6066647"/>
            <a:ext cx="535785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 smtClean="0">
                <a:solidFill>
                  <a:srgbClr val="AB7017"/>
                </a:solidFill>
                <a:latin typeface="Arial Narrow" pitchFamily="34" charset="0"/>
              </a:rPr>
              <a:t>ОРЕНБУРГ</a:t>
            </a:r>
          </a:p>
          <a:p>
            <a:pPr algn="ctr"/>
            <a:r>
              <a:rPr lang="ru-RU" sz="1200" b="1" dirty="0" smtClean="0">
                <a:solidFill>
                  <a:srgbClr val="AB7017"/>
                </a:solidFill>
                <a:latin typeface="Arial Narrow" pitchFamily="34" charset="0"/>
              </a:rPr>
              <a:t>201</a:t>
            </a:r>
            <a:r>
              <a:rPr lang="en-US" sz="1200" b="1" dirty="0" smtClean="0">
                <a:solidFill>
                  <a:srgbClr val="AB7017"/>
                </a:solidFill>
                <a:latin typeface="Arial Narrow" pitchFamily="34" charset="0"/>
              </a:rPr>
              <a:t>8</a:t>
            </a:r>
            <a:endParaRPr lang="ru-RU" sz="1200" b="1" dirty="0">
              <a:solidFill>
                <a:srgbClr val="AB7017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6704022" y="208731"/>
            <a:ext cx="3857652" cy="7143800"/>
          </a:xfrm>
          <a:prstGeom prst="roundRect">
            <a:avLst>
              <a:gd name="adj" fmla="val 3189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31726" y="208731"/>
            <a:ext cx="6357982" cy="7143800"/>
          </a:xfrm>
          <a:prstGeom prst="roundRect">
            <a:avLst>
              <a:gd name="adj" fmla="val 3189"/>
            </a:avLst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3203406" y="1708930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3203406" y="3066251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3203406" y="3852069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3203406" y="4709325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3203406" y="5709457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3203406" y="6630995"/>
            <a:ext cx="432000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206514" y="851673"/>
            <a:ext cx="917522" cy="5786478"/>
          </a:xfrm>
          <a:prstGeom prst="downArrow">
            <a:avLst>
              <a:gd name="adj1" fmla="val 50000"/>
              <a:gd name="adj2" fmla="val 2616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143954" y="565921"/>
            <a:ext cx="917522" cy="4857784"/>
          </a:xfrm>
          <a:prstGeom prst="downArrow">
            <a:avLst>
              <a:gd name="adj1" fmla="val 50000"/>
              <a:gd name="adj2" fmla="val 2616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77820" y="280169"/>
            <a:ext cx="6140450" cy="6365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ФИЛИАЛ ЦЕНТРА СОЦИАЛЬНОЙ ПОДДЕРЖКИ НАСЕЛЕНИЯ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ПО МЕСТУ ЖИТЕЛЬСТВА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775460" y="280170"/>
            <a:ext cx="3714776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КОМПЛЕКСНЫЙ ЦЕНТР СОЦИАЛЬНОГО ОБСЛУЖИВАНИЯ НАСЕЛЕНИЯ ПО МЕСТУ ЖИТЕЛЬСТВА</a:t>
            </a: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56904" y="2851937"/>
            <a:ext cx="2880000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Региональный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материнский капитал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размере 116,9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тыс. руб. 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56904" y="3637755"/>
            <a:ext cx="2880000" cy="692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Единовременная материальная помощь семьям в размере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25,0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тыс. руб. на каждого родившегося ребенка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56904" y="4580741"/>
            <a:ext cx="2880000" cy="628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Ежемесячное пособие в размере 5 398,0 руб. на третьего или последующих детей 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56904" y="5511023"/>
            <a:ext cx="2880000" cy="769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Компенсация расходов на оплату коммунальных услуг в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размере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30 процентов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55340" y="6644460"/>
            <a:ext cx="2880000" cy="5913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Бесплатный проезд на внутригородском транспорте</a:t>
            </a: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7053228" y="5468163"/>
            <a:ext cx="2794000" cy="10985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108000" tIns="41468" rIns="108000" bIns="41468" anchor="t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Бесплатное посещение один раз в месяц государственных учреждений культуры и искусства </a:t>
            </a:r>
          </a:p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7053228" y="3209127"/>
            <a:ext cx="2794000" cy="1060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108000" tIns="41468" rIns="108000" bIns="41468" anchor="t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Оказание адресной социальной помощи на условиях заключения социального контракта</a:t>
            </a:r>
          </a:p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7129428" y="1065987"/>
            <a:ext cx="2794000" cy="1028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108000" tIns="41468" rIns="108000" bIns="41468" anchor="t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Бесплатное предоставление земельных участков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687770" y="1137425"/>
            <a:ext cx="2700000" cy="15001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Назначается на детей в семьях со среднедушевым доходом, не превышающим 110 процентов величины прожиточного минимума, установленного в области</a:t>
            </a: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690945" y="2853529"/>
            <a:ext cx="2700000" cy="641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рождении третьего ребенка или последующих детей</a:t>
            </a:r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3690945" y="3658397"/>
            <a:ext cx="2700000" cy="622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одновременном рождении двух и более детей </a:t>
            </a:r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3690945" y="4423573"/>
            <a:ext cx="2700000" cy="7127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семьях, среднедушевой доход которых не превышает среднедушевой денежный доход, установленный в области</a:t>
            </a: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3690945" y="5307823"/>
            <a:ext cx="2700000" cy="901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Исходя из объема потребляемых коммунальных услуг, определенные по показаниям приборов учета, но не более нормативов их потребления</a:t>
            </a: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3684595" y="6280961"/>
            <a:ext cx="2700000" cy="9445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Компенсация расходов за приобретенный проездной билет для обучающихся в общеобразовательных организациях (трамвай, троллейбус и автобус городских линий (кроме такси)</a:t>
            </a: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256904" y="1089061"/>
            <a:ext cx="2880000" cy="1620000"/>
          </a:xfrm>
          <a:prstGeom prst="roundRect">
            <a:avLst>
              <a:gd name="adj" fmla="val 12929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Ежемесячное пособие на ребенка в размере 345,0 руб.; на детей одиноких матерей -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690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руб.; на детей, родители которых уклоняются от уплаты алиментов, а также на детей военнослужащих, проходящих службу по призыву 517,50 руб.; на ребенка с 1,5 до 3 лет 862,50 руб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7275526" y="1637491"/>
            <a:ext cx="3203560" cy="1357322"/>
          </a:xfrm>
          <a:prstGeom prst="parallelogram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Родители – граждане РФ, зарегистрированы в Оренбургской области не менее 10 лет. Члены семьи не должны иметь в собственности земельного участка, предназначенного для ИЖС</a:t>
            </a:r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7561278" y="3934627"/>
            <a:ext cx="2928958" cy="989012"/>
          </a:xfrm>
          <a:prstGeom prst="parallelogram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Оказывается многодетным малоимущим семьям, проживающим в сельской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местности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7561278" y="6185719"/>
            <a:ext cx="2857520" cy="1050106"/>
          </a:xfrm>
          <a:prstGeom prst="parallelogram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Посещение театров – по заявкам</a:t>
            </a: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Посещение музеев – в дни, определенные для бесплатного посещения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131726" y="208731"/>
            <a:ext cx="3357586" cy="7143800"/>
          </a:xfrm>
          <a:prstGeom prst="roundRect">
            <a:avLst>
              <a:gd name="adj" fmla="val 318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>
              <a:latin typeface="Arial Narrow" pitchFamily="34" charset="0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917544" y="780235"/>
            <a:ext cx="917522" cy="3857652"/>
          </a:xfrm>
          <a:prstGeom prst="downArrow">
            <a:avLst>
              <a:gd name="adj1" fmla="val 50000"/>
              <a:gd name="adj2" fmla="val 2616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32188" y="208731"/>
            <a:ext cx="6929486" cy="7143800"/>
          </a:xfrm>
          <a:prstGeom prst="roundRect">
            <a:avLst>
              <a:gd name="adj" fmla="val 318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>
              <a:latin typeface="Arial Narrow" pitchFamily="34" charset="0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03164" y="292100"/>
            <a:ext cx="3214710" cy="1663700"/>
          </a:xfrm>
          <a:prstGeom prst="roundRect">
            <a:avLst>
              <a:gd name="adj" fmla="val 906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ДЛЯ РАБОТАЮЩИХ РОДИТЕЛЕЙ –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ПО МЕСТУ РАБОТЫ</a:t>
            </a:r>
          </a:p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ДЛЯ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НЕРАБОТАЮЩИХ –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ФИЛИАЛ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ЦЕНТРА СОЦИАЛЬНОЙ ПОДДЕРЖКИ НАСЕЛЕНИЯ ПО МЕСТУ ЖИТЕЛЬСТВА</a:t>
            </a:r>
          </a:p>
        </p:txBody>
      </p:sp>
      <p:sp>
        <p:nvSpPr>
          <p:cNvPr id="33" name="AutoShape 5"/>
          <p:cNvSpPr>
            <a:spLocks noChangeArrowheads="1"/>
          </p:cNvSpPr>
          <p:nvPr/>
        </p:nvSpPr>
        <p:spPr bwMode="auto">
          <a:xfrm>
            <a:off x="236486" y="2137557"/>
            <a:ext cx="2552700" cy="1264441"/>
          </a:xfrm>
          <a:prstGeom prst="roundRect">
            <a:avLst>
              <a:gd name="adj" fmla="val 1359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Единовременное пособие при рождении ребенка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222232" y="4622800"/>
            <a:ext cx="2552700" cy="9271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Ежемесячное пособие на период отпуска по уходу за ребенком до достижения им возраста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1,5 лет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73064" y="2709061"/>
            <a:ext cx="2717800" cy="1511300"/>
          </a:xfrm>
          <a:prstGeom prst="roundRect">
            <a:avLst>
              <a:gd name="adj" fmla="val 11518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Право на пособие при рождении ребенка имеет один из родителей либо лицо его заменяющее (в случае рождения двух или более детей указанное пособие выплачивается на каждого ребенка)</a:t>
            </a:r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703230" y="5422900"/>
            <a:ext cx="2679700" cy="1828800"/>
          </a:xfrm>
          <a:prstGeom prst="roundRect">
            <a:avLst>
              <a:gd name="adj" fmla="val 12412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Размер ежемесячного пособия по уходу за ребенком составляет: для работающих родителей - 40% от среднего заработка; Для неработающих родителей: 3065,69 руб. – по уходу за первым ребенком; 6131,37 руб.– по уходу за вторым и последующими детьми</a:t>
            </a:r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3708000" y="292100"/>
            <a:ext cx="2880000" cy="431800"/>
          </a:xfrm>
          <a:prstGeom prst="roundRect">
            <a:avLst>
              <a:gd name="adj" fmla="val 3243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Бесплатная выдача лекарств</a:t>
            </a: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708000" y="1333500"/>
            <a:ext cx="2880000" cy="431800"/>
          </a:xfrm>
          <a:prstGeom prst="roundRect">
            <a:avLst>
              <a:gd name="adj" fmla="val 3018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Отмена транспортного налога</a:t>
            </a: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3708000" y="2882900"/>
            <a:ext cx="2880000" cy="431800"/>
          </a:xfrm>
          <a:prstGeom prst="roundRect">
            <a:avLst>
              <a:gd name="adj" fmla="val 3018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Обеспечение школьной формой</a:t>
            </a:r>
          </a:p>
        </p:txBody>
      </p:sp>
      <p:sp>
        <p:nvSpPr>
          <p:cNvPr id="46" name="AutoShape 15"/>
          <p:cNvSpPr>
            <a:spLocks noChangeArrowheads="1"/>
          </p:cNvSpPr>
          <p:nvPr/>
        </p:nvSpPr>
        <p:spPr bwMode="auto">
          <a:xfrm>
            <a:off x="3708000" y="4018767"/>
            <a:ext cx="2880000" cy="774700"/>
          </a:xfrm>
          <a:prstGeom prst="roundRect">
            <a:avLst>
              <a:gd name="adj" fmla="val 2043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Прием детей в дошкольные образовательные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организации в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первую очередь</a:t>
            </a:r>
          </a:p>
        </p:txBody>
      </p: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3708000" y="5709457"/>
            <a:ext cx="2880000" cy="825500"/>
          </a:xfrm>
          <a:prstGeom prst="roundRect">
            <a:avLst>
              <a:gd name="adj" fmla="val 21381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Получение социальной выплаты 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для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приобретения или 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строительства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жилья</a:t>
            </a: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6004800" y="351607"/>
            <a:ext cx="4485600" cy="546100"/>
          </a:xfrm>
          <a:prstGeom prst="roundRect">
            <a:avLst>
              <a:gd name="adj" fmla="val 23792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При амбулаторном лечении детей в возрасте до 6 лет из многодетных семей (по рецепту врачей)</a:t>
            </a:r>
          </a:p>
        </p:txBody>
      </p:sp>
      <p:sp>
        <p:nvSpPr>
          <p:cNvPr id="51" name="AutoShape 20"/>
          <p:cNvSpPr>
            <a:spLocks noChangeArrowheads="1"/>
          </p:cNvSpPr>
          <p:nvPr/>
        </p:nvSpPr>
        <p:spPr bwMode="auto">
          <a:xfrm>
            <a:off x="6004800" y="1494615"/>
            <a:ext cx="4485600" cy="698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Одному из родителей в отношении легковых автомобилей с мощностью двигателя до 150 лошадиных сил, мотоциклов и других транспортных средств</a:t>
            </a:r>
          </a:p>
        </p:txBody>
      </p:sp>
      <p:sp>
        <p:nvSpPr>
          <p:cNvPr id="52" name="AutoShape 21"/>
          <p:cNvSpPr>
            <a:spLocks noChangeArrowheads="1"/>
          </p:cNvSpPr>
          <p:nvPr/>
        </p:nvSpPr>
        <p:spPr bwMode="auto">
          <a:xfrm>
            <a:off x="6004800" y="3060700"/>
            <a:ext cx="448560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Удешевление стоимости комплекта школьной формы</a:t>
            </a:r>
          </a:p>
        </p:txBody>
      </p:sp>
      <p:sp>
        <p:nvSpPr>
          <p:cNvPr id="53" name="AutoShape 22"/>
          <p:cNvSpPr>
            <a:spLocks noChangeArrowheads="1"/>
          </p:cNvSpPr>
          <p:nvPr/>
        </p:nvSpPr>
        <p:spPr bwMode="auto">
          <a:xfrm>
            <a:off x="6004800" y="4637887"/>
            <a:ext cx="4485600" cy="546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получения льготы предоставляется справка, подтверждающая статус многодетной семьи</a:t>
            </a:r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6004800" y="6090465"/>
            <a:ext cx="44856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соответствии с Положением о предоставлении социальной выплаты многодетным семьям для приобретения или строительства жилья</a:t>
            </a:r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7988400" y="777063"/>
            <a:ext cx="25200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Медицинские и аптечные организации</a:t>
            </a:r>
          </a:p>
        </p:txBody>
      </p:sp>
      <p:sp>
        <p:nvSpPr>
          <p:cNvPr id="43" name="AutoShape 12"/>
          <p:cNvSpPr>
            <a:spLocks noChangeArrowheads="1"/>
          </p:cNvSpPr>
          <p:nvPr/>
        </p:nvSpPr>
        <p:spPr bwMode="auto">
          <a:xfrm>
            <a:off x="7988400" y="2062947"/>
            <a:ext cx="25200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Налоговый орган по месту жительства</a:t>
            </a: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7988400" y="3423441"/>
            <a:ext cx="25200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Общеобразовательные организации</a:t>
            </a:r>
          </a:p>
        </p:txBody>
      </p:sp>
      <p:sp>
        <p:nvSpPr>
          <p:cNvPr id="47" name="AutoShape 16"/>
          <p:cNvSpPr>
            <a:spLocks noChangeArrowheads="1"/>
          </p:cNvSpPr>
          <p:nvPr/>
        </p:nvSpPr>
        <p:spPr bwMode="auto">
          <a:xfrm>
            <a:off x="7988400" y="5007781"/>
            <a:ext cx="2520000" cy="558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Организации дошкольного образования</a:t>
            </a:r>
          </a:p>
        </p:txBody>
      </p:sp>
      <p:sp>
        <p:nvSpPr>
          <p:cNvPr id="49" name="AutoShape 18"/>
          <p:cNvSpPr>
            <a:spLocks noChangeArrowheads="1"/>
          </p:cNvSpPr>
          <p:nvPr/>
        </p:nvSpPr>
        <p:spPr bwMode="auto">
          <a:xfrm>
            <a:off x="7988400" y="6710394"/>
            <a:ext cx="25200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Администрация муниципального образования по месту жительства</a:t>
            </a:r>
          </a:p>
        </p:txBody>
      </p:sp>
      <p:cxnSp>
        <p:nvCxnSpPr>
          <p:cNvPr id="57" name="Shape 56"/>
          <p:cNvCxnSpPr>
            <a:stCxn id="41" idx="2"/>
            <a:endCxn id="40" idx="1"/>
          </p:cNvCxnSpPr>
          <p:nvPr/>
        </p:nvCxnSpPr>
        <p:spPr>
          <a:xfrm rot="16200000" flipH="1">
            <a:off x="6433669" y="-561769"/>
            <a:ext cx="269063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2" idx="2"/>
            <a:endCxn id="43" idx="1"/>
          </p:cNvCxnSpPr>
          <p:nvPr/>
        </p:nvCxnSpPr>
        <p:spPr>
          <a:xfrm rot="16200000" flipH="1">
            <a:off x="6311427" y="601873"/>
            <a:ext cx="513547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44" idx="2"/>
            <a:endCxn id="45" idx="1"/>
          </p:cNvCxnSpPr>
          <p:nvPr/>
        </p:nvCxnSpPr>
        <p:spPr>
          <a:xfrm rot="16200000" flipH="1">
            <a:off x="6405880" y="2056820"/>
            <a:ext cx="324641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46" idx="2"/>
            <a:endCxn id="47" idx="1"/>
          </p:cNvCxnSpPr>
          <p:nvPr/>
        </p:nvCxnSpPr>
        <p:spPr>
          <a:xfrm rot="16200000" flipH="1">
            <a:off x="6321343" y="3620124"/>
            <a:ext cx="493714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48" idx="2"/>
            <a:endCxn id="49" idx="1"/>
          </p:cNvCxnSpPr>
          <p:nvPr/>
        </p:nvCxnSpPr>
        <p:spPr>
          <a:xfrm rot="16200000" flipH="1">
            <a:off x="6347132" y="5335825"/>
            <a:ext cx="442137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492</Words>
  <Application>Microsoft Office PowerPoint</Application>
  <PresentationFormat>Произвольный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Chistyakov-VV</dc:creator>
  <cp:lastModifiedBy>Chistyakov-VV</cp:lastModifiedBy>
  <cp:revision>12</cp:revision>
  <dcterms:created xsi:type="dcterms:W3CDTF">2017-11-13T05:22:31Z</dcterms:created>
  <dcterms:modified xsi:type="dcterms:W3CDTF">2018-01-22T06:10:51Z</dcterms:modified>
</cp:coreProperties>
</file>